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Inter" charset="0"/>
      <p:regular r:id="rId11"/>
    </p:embeddedFont>
    <p:embeddedFont>
      <p:font typeface="Calibri" pitchFamily="34" charset="0"/>
      <p:regular r:id="rId12"/>
      <p:bold r:id="rId13"/>
      <p:italic r:id="rId14"/>
      <p:boldItalic r:id="rId15"/>
    </p:embeddedFont>
    <p:embeddedFont>
      <p:font typeface="Consolas" pitchFamily="49"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50" d="100"/>
          <a:sy n="50" d="100"/>
        </p:scale>
        <p:origin x="-1522" y="-638"/>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0958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4" name="Text 2"/>
          <p:cNvSpPr/>
          <p:nvPr/>
        </p:nvSpPr>
        <p:spPr>
          <a:xfrm>
            <a:off x="-5652730" y="4939606"/>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9" name="Text 7"/>
          <p:cNvSpPr/>
          <p:nvPr/>
        </p:nvSpPr>
        <p:spPr>
          <a:xfrm>
            <a:off x="-5652730" y="7864734"/>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61039"/>
            <a:ext cx="14630400" cy="8288675"/>
          </a:xfrm>
          <a:prstGeom prst="rect">
            <a:avLst/>
          </a:prstGeom>
        </p:spPr>
      </p:pic>
      <p:sp>
        <p:nvSpPr>
          <p:cNvPr id="12" name="Text 0"/>
          <p:cNvSpPr/>
          <p:nvPr/>
        </p:nvSpPr>
        <p:spPr>
          <a:xfrm>
            <a:off x="612219" y="1444884"/>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272525"/>
                </a:solidFill>
                <a:latin typeface="Petrona Bold" pitchFamily="34" charset="0"/>
                <a:ea typeface="Petrona Bold" pitchFamily="34" charset="-122"/>
                <a:cs typeface="Petrona Bold" pitchFamily="34" charset="-120"/>
              </a:rPr>
              <a:t> </a:t>
            </a:r>
            <a:r>
              <a:rPr lang="en-US" sz="6000" b="1" dirty="0">
                <a:solidFill>
                  <a:srgbClr val="FF0000"/>
                </a:solidFill>
                <a:latin typeface="Petrona Bold" pitchFamily="34" charset="0"/>
                <a:ea typeface="Petrona Bold" pitchFamily="34" charset="-122"/>
                <a:cs typeface="Petrona Bold" pitchFamily="34" charset="-120"/>
              </a:rPr>
              <a:t>Project  Title  - </a:t>
            </a:r>
            <a:endParaRPr lang="en-US" sz="6000" dirty="0">
              <a:solidFill>
                <a:srgbClr val="FF0000"/>
              </a:solidFill>
            </a:endParaRPr>
          </a:p>
        </p:txBody>
      </p:sp>
      <p:sp>
        <p:nvSpPr>
          <p:cNvPr id="13" name="Text 1"/>
          <p:cNvSpPr/>
          <p:nvPr/>
        </p:nvSpPr>
        <p:spPr>
          <a:xfrm>
            <a:off x="2970371" y="1484772"/>
            <a:ext cx="10684669" cy="744260"/>
          </a:xfrm>
          <a:prstGeom prst="rect">
            <a:avLst/>
          </a:prstGeom>
          <a:noFill/>
          <a:ln/>
        </p:spPr>
        <p:txBody>
          <a:bodyPr wrap="none" lIns="0" tIns="0" rIns="0" bIns="0" rtlCol="0" anchor="t"/>
          <a:lstStyle/>
          <a:p>
            <a:pPr marL="0" indent="0" algn="l">
              <a:lnSpc>
                <a:spcPts val="5850"/>
              </a:lnSpc>
              <a:buNone/>
            </a:pPr>
            <a:r>
              <a:rPr lang="en-US" sz="4650" b="1" dirty="0">
                <a:solidFill>
                  <a:srgbClr val="910D0D"/>
                </a:solidFill>
                <a:latin typeface="Petrona Bold" pitchFamily="34" charset="0"/>
                <a:ea typeface="Petrona Bold" pitchFamily="34" charset="-122"/>
                <a:cs typeface="Petrona Bold" pitchFamily="34" charset="-120"/>
              </a:rPr>
              <a:t>                    </a:t>
            </a:r>
            <a:r>
              <a:rPr lang="en-US" sz="4650" b="1" dirty="0" smtClean="0">
                <a:solidFill>
                  <a:srgbClr val="910D0D"/>
                </a:solidFill>
                <a:latin typeface="Petrona Bold" pitchFamily="34" charset="0"/>
                <a:ea typeface="Petrona Bold" pitchFamily="34" charset="-122"/>
                <a:cs typeface="Petrona Bold" pitchFamily="34" charset="-120"/>
              </a:rPr>
              <a:t>Payroll </a:t>
            </a:r>
            <a:r>
              <a:rPr lang="en-US" sz="4650" b="1" dirty="0">
                <a:solidFill>
                  <a:srgbClr val="910D0D"/>
                </a:solidFill>
                <a:latin typeface="Petrona Bold" pitchFamily="34" charset="0"/>
                <a:ea typeface="Petrona Bold" pitchFamily="34" charset="-122"/>
                <a:cs typeface="Petrona Bold" pitchFamily="34" charset="-120"/>
              </a:rPr>
              <a:t>Management System</a:t>
            </a:r>
            <a:endParaRPr lang="en-US" sz="4650" dirty="0"/>
          </a:p>
        </p:txBody>
      </p:sp>
      <p:sp>
        <p:nvSpPr>
          <p:cNvPr id="14" name="Text 3"/>
          <p:cNvSpPr/>
          <p:nvPr/>
        </p:nvSpPr>
        <p:spPr>
          <a:xfrm>
            <a:off x="612219" y="4231780"/>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2800" b="1" dirty="0">
                <a:solidFill>
                  <a:srgbClr val="272525"/>
                </a:solidFill>
                <a:latin typeface="Inter" pitchFamily="34" charset="0"/>
                <a:ea typeface="Inter" pitchFamily="34" charset="-122"/>
                <a:cs typeface="Inter" pitchFamily="34" charset="-120"/>
              </a:rPr>
              <a:t>127 - Snehal Dattatray Kumbhar</a:t>
            </a:r>
            <a:endParaRPr lang="en-US" sz="2800" b="1" dirty="0"/>
          </a:p>
        </p:txBody>
      </p:sp>
      <p:sp>
        <p:nvSpPr>
          <p:cNvPr id="15" name="Text 4"/>
          <p:cNvSpPr/>
          <p:nvPr/>
        </p:nvSpPr>
        <p:spPr>
          <a:xfrm>
            <a:off x="612219" y="4764584"/>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2800" b="1" dirty="0">
                <a:solidFill>
                  <a:srgbClr val="272525"/>
                </a:solidFill>
                <a:latin typeface="Inter" pitchFamily="34" charset="0"/>
                <a:ea typeface="Inter" pitchFamily="34" charset="-122"/>
                <a:cs typeface="Inter" pitchFamily="34" charset="-120"/>
              </a:rPr>
              <a:t>128 - Riya Kiran Kamble</a:t>
            </a:r>
            <a:endParaRPr lang="en-US" sz="2800" b="1" dirty="0"/>
          </a:p>
        </p:txBody>
      </p:sp>
      <p:sp>
        <p:nvSpPr>
          <p:cNvPr id="16" name="Text 5"/>
          <p:cNvSpPr/>
          <p:nvPr/>
        </p:nvSpPr>
        <p:spPr>
          <a:xfrm>
            <a:off x="612219" y="5297389"/>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2800" b="1" dirty="0">
                <a:solidFill>
                  <a:srgbClr val="272525"/>
                </a:solidFill>
                <a:latin typeface="Inter" pitchFamily="34" charset="0"/>
                <a:ea typeface="Inter" pitchFamily="34" charset="-122"/>
                <a:cs typeface="Inter" pitchFamily="34" charset="-120"/>
              </a:rPr>
              <a:t>130 - Sayali Shankar Gurav</a:t>
            </a:r>
            <a:endParaRPr lang="en-US" sz="2800" b="1" dirty="0"/>
          </a:p>
        </p:txBody>
      </p:sp>
      <p:sp>
        <p:nvSpPr>
          <p:cNvPr id="17" name="Text 6"/>
          <p:cNvSpPr/>
          <p:nvPr/>
        </p:nvSpPr>
        <p:spPr>
          <a:xfrm>
            <a:off x="612219" y="5830194"/>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2800" b="1" dirty="0">
                <a:solidFill>
                  <a:srgbClr val="272525"/>
                </a:solidFill>
                <a:latin typeface="Inter" pitchFamily="34" charset="0"/>
                <a:ea typeface="Inter" pitchFamily="34" charset="-122"/>
                <a:cs typeface="Inter" pitchFamily="34" charset="-120"/>
              </a:rPr>
              <a:t>135 - Ankita Ankush Ghunake</a:t>
            </a:r>
            <a:endParaRPr lang="en-US" sz="28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317480" y="0"/>
            <a:ext cx="4312920" cy="8229600"/>
          </a:xfrm>
          <a:prstGeom prst="rect">
            <a:avLst/>
          </a:prstGeom>
        </p:spPr>
      </p:pic>
      <p:sp>
        <p:nvSpPr>
          <p:cNvPr id="3" name="Text 0"/>
          <p:cNvSpPr/>
          <p:nvPr/>
        </p:nvSpPr>
        <p:spPr>
          <a:xfrm>
            <a:off x="793790" y="1390412"/>
            <a:ext cx="8216741" cy="1027033"/>
          </a:xfrm>
          <a:prstGeom prst="rect">
            <a:avLst/>
          </a:prstGeom>
          <a:noFill/>
          <a:ln/>
        </p:spPr>
        <p:txBody>
          <a:bodyPr wrap="none" lIns="0" tIns="0" rIns="0" bIns="0" rtlCol="0" anchor="t"/>
          <a:lstStyle/>
          <a:p>
            <a:pPr marL="0" indent="0" algn="l">
              <a:lnSpc>
                <a:spcPts val="8050"/>
              </a:lnSpc>
              <a:buNone/>
            </a:pPr>
            <a:r>
              <a:rPr lang="en-US" sz="6450" b="1" dirty="0">
                <a:solidFill>
                  <a:srgbClr val="000000"/>
                </a:solidFill>
                <a:latin typeface="Petrona Bold" pitchFamily="34" charset="0"/>
                <a:ea typeface="Petrona Bold" pitchFamily="34" charset="-122"/>
                <a:cs typeface="Petrona Bold" pitchFamily="34" charset="-120"/>
              </a:rPr>
              <a:t>Introduction</a:t>
            </a:r>
            <a:endParaRPr lang="en-US" sz="6450" dirty="0"/>
          </a:p>
        </p:txBody>
      </p:sp>
      <p:sp>
        <p:nvSpPr>
          <p:cNvPr id="4" name="Text 1"/>
          <p:cNvSpPr/>
          <p:nvPr/>
        </p:nvSpPr>
        <p:spPr>
          <a:xfrm>
            <a:off x="793790" y="2757607"/>
            <a:ext cx="9385221" cy="4081582"/>
          </a:xfrm>
          <a:prstGeom prst="rect">
            <a:avLst/>
          </a:prstGeom>
          <a:noFill/>
          <a:ln/>
        </p:spPr>
        <p:txBody>
          <a:bodyPr wrap="square" lIns="0" tIns="0" rIns="0" bIns="0" rtlCol="0" anchor="t"/>
          <a:lstStyle/>
          <a:p>
            <a:pPr marL="0" indent="0" algn="l">
              <a:lnSpc>
                <a:spcPts val="3550"/>
              </a:lnSpc>
              <a:buNone/>
            </a:pPr>
            <a:r>
              <a:rPr lang="en-US" sz="2200" dirty="0">
                <a:solidFill>
                  <a:srgbClr val="272525"/>
                </a:solidFill>
                <a:latin typeface="Inter" pitchFamily="34" charset="0"/>
                <a:ea typeface="Inter" pitchFamily="34" charset="-122"/>
                <a:cs typeface="Inter" pitchFamily="34" charset="-120"/>
              </a:rPr>
              <a:t>A </a:t>
            </a:r>
            <a:r>
              <a:rPr lang="en-US" sz="2200" b="1" dirty="0">
                <a:solidFill>
                  <a:srgbClr val="272525"/>
                </a:solidFill>
                <a:latin typeface="Inter" pitchFamily="34" charset="0"/>
                <a:ea typeface="Inter" pitchFamily="34" charset="-122"/>
                <a:cs typeface="Inter" pitchFamily="34" charset="-120"/>
              </a:rPr>
              <a:t>Payroll Management System</a:t>
            </a:r>
            <a:r>
              <a:rPr lang="en-US" sz="2200" dirty="0">
                <a:solidFill>
                  <a:srgbClr val="272525"/>
                </a:solidFill>
                <a:latin typeface="Inter" pitchFamily="34" charset="0"/>
                <a:ea typeface="Inter" pitchFamily="34" charset="-122"/>
                <a:cs typeface="Inter" pitchFamily="34" charset="-120"/>
              </a:rPr>
              <a:t> is a software application designed to automate and manage employee salary processing, attendance, deductions, bonuses, and tax calculations. In a Java-based payroll system, the core functionalities include employee data management, salary computation, payslip generation, and report creation. This system ensures accuracy, reduces manual errors, saves time, and maintains confidentiality in salary-related operations. It is essential for HR departments to streamline payroll processes efficiently and in compliance with labor laws and organizational policies.</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957"/>
          </a:xfrm>
          <a:prstGeom prst="rect">
            <a:avLst/>
          </a:prstGeom>
        </p:spPr>
      </p:pic>
      <p:sp>
        <p:nvSpPr>
          <p:cNvPr id="3" name="Text 0"/>
          <p:cNvSpPr/>
          <p:nvPr/>
        </p:nvSpPr>
        <p:spPr>
          <a:xfrm>
            <a:off x="725924" y="570428"/>
            <a:ext cx="5444966" cy="680561"/>
          </a:xfrm>
          <a:prstGeom prst="rect">
            <a:avLst/>
          </a:prstGeom>
          <a:noFill/>
          <a:ln/>
        </p:spPr>
        <p:txBody>
          <a:bodyPr wrap="none" lIns="0" tIns="0" rIns="0" bIns="0" rtlCol="0" anchor="t"/>
          <a:lstStyle/>
          <a:p>
            <a:pPr marL="0" indent="0" algn="l">
              <a:lnSpc>
                <a:spcPts val="5350"/>
              </a:lnSpc>
              <a:buNone/>
            </a:pPr>
            <a:r>
              <a:rPr lang="en-US" sz="4250" b="1" dirty="0">
                <a:solidFill>
                  <a:srgbClr val="000000"/>
                </a:solidFill>
                <a:latin typeface="Petrona Bold" pitchFamily="34" charset="0"/>
                <a:ea typeface="Petrona Bold" pitchFamily="34" charset="-122"/>
                <a:cs typeface="Petrona Bold" pitchFamily="34" charset="-120"/>
              </a:rPr>
              <a:t>Objectives -</a:t>
            </a:r>
            <a:endParaRPr lang="en-US" sz="4250" dirty="0"/>
          </a:p>
        </p:txBody>
      </p:sp>
      <p:sp>
        <p:nvSpPr>
          <p:cNvPr id="4" name="Text 1"/>
          <p:cNvSpPr/>
          <p:nvPr/>
        </p:nvSpPr>
        <p:spPr>
          <a:xfrm>
            <a:off x="725924" y="1562100"/>
            <a:ext cx="7692152" cy="1244441"/>
          </a:xfrm>
          <a:prstGeom prst="rect">
            <a:avLst/>
          </a:prstGeom>
          <a:noFill/>
          <a:ln/>
        </p:spPr>
        <p:txBody>
          <a:bodyPr wrap="square" lIns="0" tIns="0" rIns="0" bIns="0" rtlCol="0" anchor="t"/>
          <a:lstStyle/>
          <a:p>
            <a:pPr marL="342900" indent="-342900" algn="l">
              <a:lnSpc>
                <a:spcPts val="2600"/>
              </a:lnSpc>
              <a:buSzPct val="100000"/>
              <a:buFont typeface="+mj-lt"/>
              <a:buAutoNum type="arabicPeriod"/>
            </a:pPr>
            <a:r>
              <a:rPr lang="en-US" sz="1600" b="1" dirty="0">
                <a:solidFill>
                  <a:srgbClr val="272525"/>
                </a:solidFill>
                <a:latin typeface="Inter" pitchFamily="34" charset="0"/>
                <a:ea typeface="Inter" pitchFamily="34" charset="-122"/>
                <a:cs typeface="Inter" pitchFamily="34" charset="-120"/>
              </a:rPr>
              <a:t>Automate Salary Calculation:</a:t>
            </a:r>
            <a:r>
              <a:rPr lang="en-US" sz="1600" dirty="0">
                <a:solidFill>
                  <a:srgbClr val="272525"/>
                </a:solidFill>
                <a:latin typeface="Inter" pitchFamily="34" charset="0"/>
                <a:ea typeface="Inter" pitchFamily="34" charset="-122"/>
                <a:cs typeface="Inter" pitchFamily="34" charset="-120"/>
              </a:rPr>
              <a:t> To automatically compute employee salaries based on attendance, bonuses, and deductions.</a:t>
            </a:r>
            <a:endParaRPr lang="en-US" sz="1600" dirty="0"/>
          </a:p>
        </p:txBody>
      </p:sp>
      <p:sp>
        <p:nvSpPr>
          <p:cNvPr id="5" name="Text 2"/>
          <p:cNvSpPr/>
          <p:nvPr/>
        </p:nvSpPr>
        <p:spPr>
          <a:xfrm>
            <a:off x="725924" y="2879050"/>
            <a:ext cx="7692152" cy="1244441"/>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2"/>
            </a:pPr>
            <a:r>
              <a:rPr lang="en-US" sz="1600" b="1" dirty="0">
                <a:solidFill>
                  <a:srgbClr val="272525"/>
                </a:solidFill>
                <a:latin typeface="Inter" pitchFamily="34" charset="0"/>
                <a:ea typeface="Inter" pitchFamily="34" charset="-122"/>
                <a:cs typeface="Inter" pitchFamily="34" charset="-120"/>
              </a:rPr>
              <a:t>Maintain Employee Records:</a:t>
            </a:r>
            <a:r>
              <a:rPr lang="en-US" sz="1600" dirty="0">
                <a:solidFill>
                  <a:srgbClr val="272525"/>
                </a:solidFill>
                <a:latin typeface="Inter" pitchFamily="34" charset="0"/>
                <a:ea typeface="Inter" pitchFamily="34" charset="-122"/>
                <a:cs typeface="Inter" pitchFamily="34" charset="-120"/>
              </a:rPr>
              <a:t> To securely store and manage employee information including personal, professional, and financial details.</a:t>
            </a:r>
            <a:endParaRPr lang="en-US" sz="1600" dirty="0"/>
          </a:p>
        </p:txBody>
      </p:sp>
      <p:sp>
        <p:nvSpPr>
          <p:cNvPr id="6" name="Text 3"/>
          <p:cNvSpPr/>
          <p:nvPr/>
        </p:nvSpPr>
        <p:spPr>
          <a:xfrm>
            <a:off x="725924" y="4196001"/>
            <a:ext cx="7692152" cy="829628"/>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3"/>
            </a:pPr>
            <a:r>
              <a:rPr lang="en-US" sz="1600" b="1" dirty="0">
                <a:solidFill>
                  <a:srgbClr val="272525"/>
                </a:solidFill>
                <a:latin typeface="Inter" pitchFamily="34" charset="0"/>
                <a:ea typeface="Inter" pitchFamily="34" charset="-122"/>
                <a:cs typeface="Inter" pitchFamily="34" charset="-120"/>
              </a:rPr>
              <a:t>Generate Payslips:</a:t>
            </a:r>
            <a:r>
              <a:rPr lang="en-US" sz="1600" dirty="0">
                <a:solidFill>
                  <a:srgbClr val="272525"/>
                </a:solidFill>
                <a:latin typeface="Inter" pitchFamily="34" charset="0"/>
                <a:ea typeface="Inter" pitchFamily="34" charset="-122"/>
                <a:cs typeface="Inter" pitchFamily="34" charset="-120"/>
              </a:rPr>
              <a:t> To create accurate and timely salary slips and various payroll-related reports.</a:t>
            </a:r>
            <a:endParaRPr lang="en-US" sz="1600" dirty="0"/>
          </a:p>
        </p:txBody>
      </p:sp>
      <p:sp>
        <p:nvSpPr>
          <p:cNvPr id="7" name="Text 4"/>
          <p:cNvSpPr/>
          <p:nvPr/>
        </p:nvSpPr>
        <p:spPr>
          <a:xfrm>
            <a:off x="725924" y="5098137"/>
            <a:ext cx="7692152" cy="1244441"/>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4"/>
            </a:pPr>
            <a:r>
              <a:rPr lang="en-US" sz="1600" b="1" dirty="0">
                <a:solidFill>
                  <a:srgbClr val="272525"/>
                </a:solidFill>
                <a:latin typeface="Inter" pitchFamily="34" charset="0"/>
                <a:ea typeface="Inter" pitchFamily="34" charset="-122"/>
                <a:cs typeface="Inter" pitchFamily="34" charset="-120"/>
              </a:rPr>
              <a:t>Ensure Accuracy and Compliance:</a:t>
            </a:r>
            <a:r>
              <a:rPr lang="en-US" sz="1600" dirty="0">
                <a:solidFill>
                  <a:srgbClr val="272525"/>
                </a:solidFill>
                <a:latin typeface="Inter" pitchFamily="34" charset="0"/>
                <a:ea typeface="Inter" pitchFamily="34" charset="-122"/>
                <a:cs typeface="Inter" pitchFamily="34" charset="-120"/>
              </a:rPr>
              <a:t> To reduce human errors and ensure compliance with tax laws and company policies.</a:t>
            </a:r>
            <a:endParaRPr lang="en-US" sz="1600" dirty="0"/>
          </a:p>
        </p:txBody>
      </p:sp>
      <p:sp>
        <p:nvSpPr>
          <p:cNvPr id="8" name="Text 5"/>
          <p:cNvSpPr/>
          <p:nvPr/>
        </p:nvSpPr>
        <p:spPr>
          <a:xfrm>
            <a:off x="725924" y="6415088"/>
            <a:ext cx="7692152" cy="1244441"/>
          </a:xfrm>
          <a:prstGeom prst="rect">
            <a:avLst/>
          </a:prstGeom>
          <a:noFill/>
          <a:ln/>
        </p:spPr>
        <p:txBody>
          <a:bodyPr wrap="square" lIns="0" tIns="0" rIns="0" bIns="0" rtlCol="0" anchor="t"/>
          <a:lstStyle/>
          <a:p>
            <a:pPr marL="342900" indent="-342900" algn="l">
              <a:lnSpc>
                <a:spcPts val="2600"/>
              </a:lnSpc>
              <a:buSzPct val="100000"/>
              <a:buFont typeface="+mj-lt"/>
              <a:buAutoNum type="arabicPeriod" startAt="5"/>
            </a:pPr>
            <a:r>
              <a:rPr lang="en-US" sz="1600" b="1" dirty="0">
                <a:solidFill>
                  <a:srgbClr val="272525"/>
                </a:solidFill>
                <a:latin typeface="Inter" pitchFamily="34" charset="0"/>
                <a:ea typeface="Inter" pitchFamily="34" charset="-122"/>
                <a:cs typeface="Inter" pitchFamily="34" charset="-120"/>
              </a:rPr>
              <a:t>Save Time and Improve Efficiency:</a:t>
            </a:r>
            <a:r>
              <a:rPr lang="en-US" sz="1600" dirty="0">
                <a:solidFill>
                  <a:srgbClr val="272525"/>
                </a:solidFill>
                <a:latin typeface="Inter" pitchFamily="34" charset="0"/>
                <a:ea typeface="Inter" pitchFamily="34" charset="-122"/>
                <a:cs typeface="Inter" pitchFamily="34" charset="-120"/>
              </a:rPr>
              <a:t> To streamline payroll operations, reducing manual work and improving overall HR productivity.</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2696"/>
          </a:xfrm>
          <a:prstGeom prst="rect">
            <a:avLst/>
          </a:prstGeom>
        </p:spPr>
      </p:pic>
      <p:sp>
        <p:nvSpPr>
          <p:cNvPr id="3" name="Shape 0"/>
          <p:cNvSpPr/>
          <p:nvPr/>
        </p:nvSpPr>
        <p:spPr>
          <a:xfrm>
            <a:off x="0" y="0"/>
            <a:ext cx="14630400" cy="8232696"/>
          </a:xfrm>
          <a:prstGeom prst="rect">
            <a:avLst/>
          </a:prstGeom>
          <a:solidFill>
            <a:srgbClr val="FFFFFF">
              <a:alpha val="85000"/>
            </a:srgbClr>
          </a:solidFill>
          <a:ln/>
        </p:spPr>
      </p:sp>
      <p:sp>
        <p:nvSpPr>
          <p:cNvPr id="4" name="Text 1"/>
          <p:cNvSpPr/>
          <p:nvPr/>
        </p:nvSpPr>
        <p:spPr>
          <a:xfrm>
            <a:off x="567690" y="446008"/>
            <a:ext cx="4258151" cy="532209"/>
          </a:xfrm>
          <a:prstGeom prst="rect">
            <a:avLst/>
          </a:prstGeom>
          <a:noFill/>
          <a:ln/>
        </p:spPr>
        <p:txBody>
          <a:bodyPr wrap="none" lIns="0" tIns="0" rIns="0" bIns="0" rtlCol="0" anchor="t"/>
          <a:lstStyle/>
          <a:p>
            <a:pPr marL="0" indent="0" algn="l">
              <a:lnSpc>
                <a:spcPts val="4150"/>
              </a:lnSpc>
              <a:buNone/>
            </a:pPr>
            <a:r>
              <a:rPr lang="en-US" sz="3350" b="1" dirty="0">
                <a:solidFill>
                  <a:srgbClr val="000000"/>
                </a:solidFill>
                <a:latin typeface="Petrona Bold" pitchFamily="34" charset="0"/>
                <a:ea typeface="Petrona Bold" pitchFamily="34" charset="-122"/>
                <a:cs typeface="Petrona Bold" pitchFamily="34" charset="-120"/>
              </a:rPr>
              <a:t>System architecture - </a:t>
            </a:r>
            <a:endParaRPr lang="en-US" sz="3350" dirty="0"/>
          </a:p>
        </p:txBody>
      </p:sp>
      <p:sp>
        <p:nvSpPr>
          <p:cNvPr id="5" name="Text 2"/>
          <p:cNvSpPr/>
          <p:nvPr/>
        </p:nvSpPr>
        <p:spPr>
          <a:xfrm>
            <a:off x="567690" y="1221462"/>
            <a:ext cx="13495020" cy="259437"/>
          </a:xfrm>
          <a:prstGeom prst="rect">
            <a:avLst/>
          </a:prstGeom>
          <a:noFill/>
          <a:ln/>
        </p:spPr>
        <p:txBody>
          <a:bodyPr wrap="none" lIns="0" tIns="0" rIns="0" bIns="0" rtlCol="0" anchor="t"/>
          <a:lstStyle/>
          <a:p>
            <a:pPr marL="0" indent="0" algn="l">
              <a:lnSpc>
                <a:spcPts val="2000"/>
              </a:lnSpc>
              <a:buNone/>
            </a:pPr>
            <a:endParaRPr lang="en-US" sz="1250" dirty="0"/>
          </a:p>
        </p:txBody>
      </p:sp>
      <p:pic>
        <p:nvPicPr>
          <p:cNvPr id="6" name="Image 1" descr="preencoded.png"/>
          <p:cNvPicPr>
            <a:picLocks noChangeAspect="1"/>
          </p:cNvPicPr>
          <p:nvPr/>
        </p:nvPicPr>
        <p:blipFill>
          <a:blip r:embed="rId4"/>
          <a:stretch>
            <a:fillRect/>
          </a:stretch>
        </p:blipFill>
        <p:spPr>
          <a:xfrm>
            <a:off x="567690" y="1663303"/>
            <a:ext cx="7205663" cy="5681543"/>
          </a:xfrm>
          <a:prstGeom prst="rect">
            <a:avLst/>
          </a:prstGeom>
        </p:spPr>
      </p:pic>
      <p:sp>
        <p:nvSpPr>
          <p:cNvPr id="7" name="Text 3"/>
          <p:cNvSpPr/>
          <p:nvPr/>
        </p:nvSpPr>
        <p:spPr>
          <a:xfrm>
            <a:off x="567690" y="7527250"/>
            <a:ext cx="13495020" cy="259437"/>
          </a:xfrm>
          <a:prstGeom prst="rect">
            <a:avLst/>
          </a:prstGeom>
          <a:noFill/>
          <a:ln/>
        </p:spPr>
        <p:txBody>
          <a:bodyPr wrap="none" lIns="0" tIns="0" rIns="0" bIns="0" rtlCol="0" anchor="t"/>
          <a:lstStyle/>
          <a:p>
            <a:pPr marL="0" indent="0" algn="l">
              <a:lnSpc>
                <a:spcPts val="2000"/>
              </a:lnSpc>
              <a:buNone/>
            </a:pPr>
            <a:endParaRPr lang="en-US" sz="1250" dirty="0"/>
          </a:p>
        </p:txBody>
      </p:sp>
      <p:sp>
        <p:nvSpPr>
          <p:cNvPr id="8" name="TextBox 7"/>
          <p:cNvSpPr txBox="1"/>
          <p:nvPr/>
        </p:nvSpPr>
        <p:spPr>
          <a:xfrm>
            <a:off x="8305800" y="978217"/>
            <a:ext cx="5974080" cy="6555641"/>
          </a:xfrm>
          <a:prstGeom prst="rect">
            <a:avLst/>
          </a:prstGeom>
          <a:noFill/>
        </p:spPr>
        <p:txBody>
          <a:bodyPr wrap="square" rtlCol="0">
            <a:spAutoFit/>
          </a:bodyPr>
          <a:lstStyle/>
          <a:p>
            <a:endParaRPr lang="en-US" sz="2000" b="1" dirty="0" smtClean="0"/>
          </a:p>
          <a:p>
            <a:endParaRPr lang="en-US" sz="2000" b="1" dirty="0" smtClean="0"/>
          </a:p>
          <a:p>
            <a:endParaRPr lang="en-US" sz="2000" b="1" dirty="0"/>
          </a:p>
          <a:p>
            <a:r>
              <a:rPr lang="en-US" sz="2000" b="1" dirty="0" smtClean="0"/>
              <a:t>Login and Role Handling</a:t>
            </a:r>
            <a:r>
              <a:rPr lang="en-US" sz="2000" dirty="0" smtClean="0"/>
              <a:t>: Users access the system through a Login Page, which is managed by a Java Logic Handler that determines their role (Admin or Employee).</a:t>
            </a:r>
          </a:p>
          <a:p>
            <a:endParaRPr lang="en-US" sz="2000" b="1" dirty="0"/>
          </a:p>
          <a:p>
            <a:r>
              <a:rPr lang="en-US" sz="2000" b="1" dirty="0" smtClean="0"/>
              <a:t>Role-Based Access</a:t>
            </a:r>
            <a:r>
              <a:rPr lang="en-US" sz="2000" dirty="0" smtClean="0"/>
              <a:t>: Depending on the user role, the system provides access to different modules—Employee List, Salary Slip, and Update Salary.</a:t>
            </a:r>
          </a:p>
          <a:p>
            <a:endParaRPr lang="en-US" sz="2000" b="1" dirty="0" smtClean="0"/>
          </a:p>
          <a:p>
            <a:r>
              <a:rPr lang="en-US" sz="2000" b="1" dirty="0" smtClean="0"/>
              <a:t>Data Processing</a:t>
            </a:r>
            <a:r>
              <a:rPr lang="en-US" sz="2000" dirty="0" smtClean="0"/>
              <a:t>: Each module performs specific tasks and communicates with a central </a:t>
            </a:r>
            <a:r>
              <a:rPr lang="en-US" sz="2000" b="1" dirty="0" smtClean="0"/>
              <a:t>Data Operations</a:t>
            </a:r>
            <a:r>
              <a:rPr lang="en-US" sz="2000" dirty="0" smtClean="0"/>
              <a:t> unit to process data requests.</a:t>
            </a:r>
          </a:p>
          <a:p>
            <a:endParaRPr lang="en-US" sz="2000" b="1" dirty="0" smtClean="0"/>
          </a:p>
          <a:p>
            <a:r>
              <a:rPr lang="en-US" sz="2000" b="1" dirty="0" smtClean="0"/>
              <a:t>Database Integration</a:t>
            </a:r>
            <a:r>
              <a:rPr lang="en-US" sz="2000" dirty="0" smtClean="0"/>
              <a:t>: All data operations (fetching and storing) are carried out through a </a:t>
            </a:r>
            <a:r>
              <a:rPr lang="en-US" sz="2000" b="1" dirty="0" smtClean="0"/>
              <a:t>MySQL Database</a:t>
            </a:r>
            <a:r>
              <a:rPr lang="en-US" sz="2000" dirty="0" smtClean="0"/>
              <a:t>, ensuring persistent storage and retrieval of employee-related information.</a:t>
            </a:r>
          </a:p>
          <a:p>
            <a:endParaRPr lang="en-IN" sz="2000" dirty="0">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03553"/>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Working of System</a:t>
            </a:r>
            <a:endParaRPr lang="en-US" sz="4650" dirty="0"/>
          </a:p>
        </p:txBody>
      </p:sp>
      <p:sp>
        <p:nvSpPr>
          <p:cNvPr id="3" name="Text 1"/>
          <p:cNvSpPr/>
          <p:nvPr/>
        </p:nvSpPr>
        <p:spPr>
          <a:xfrm>
            <a:off x="793790" y="1887974"/>
            <a:ext cx="3031331"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1.UI Layer (Java Swing)</a:t>
            </a:r>
            <a:endParaRPr lang="en-US" sz="2300" dirty="0"/>
          </a:p>
        </p:txBody>
      </p:sp>
      <p:sp>
        <p:nvSpPr>
          <p:cNvPr id="4" name="Text 2"/>
          <p:cNvSpPr/>
          <p:nvPr/>
        </p:nvSpPr>
        <p:spPr>
          <a:xfrm>
            <a:off x="793790" y="2600206"/>
            <a:ext cx="13042821" cy="46112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Screens: </a:t>
            </a:r>
            <a:r>
              <a:rPr lang="en-US" sz="1750" dirty="0">
                <a:solidFill>
                  <a:srgbClr val="272525"/>
                </a:solidFill>
                <a:highlight>
                  <a:srgbClr val="CCEEFF"/>
                </a:highlight>
                <a:latin typeface="Consolas" pitchFamily="34" charset="0"/>
                <a:ea typeface="Consolas" pitchFamily="34" charset="-122"/>
                <a:cs typeface="Consolas" pitchFamily="34" charset="-120"/>
              </a:rPr>
              <a:t>Login</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New_Employee</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List_Employee</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TakeAttendence</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pay_slip</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Update_salary</a:t>
            </a:r>
            <a:endParaRPr lang="en-US" sz="1750" dirty="0"/>
          </a:p>
        </p:txBody>
      </p:sp>
      <p:sp>
        <p:nvSpPr>
          <p:cNvPr id="5" name="Text 3"/>
          <p:cNvSpPr/>
          <p:nvPr/>
        </p:nvSpPr>
        <p:spPr>
          <a:xfrm>
            <a:off x="793790" y="3140631"/>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Handles user interaction &amp; form submission</a:t>
            </a:r>
            <a:endParaRPr lang="en-US" sz="1750" dirty="0"/>
          </a:p>
        </p:txBody>
      </p:sp>
      <p:sp>
        <p:nvSpPr>
          <p:cNvPr id="6" name="Text 4"/>
          <p:cNvSpPr/>
          <p:nvPr/>
        </p:nvSpPr>
        <p:spPr>
          <a:xfrm>
            <a:off x="793790" y="3673435"/>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Triggers business logic on actions</a:t>
            </a:r>
            <a:endParaRPr lang="en-US" sz="1750" dirty="0"/>
          </a:p>
        </p:txBody>
      </p:sp>
      <p:sp>
        <p:nvSpPr>
          <p:cNvPr id="7" name="Text 5"/>
          <p:cNvSpPr/>
          <p:nvPr/>
        </p:nvSpPr>
        <p:spPr>
          <a:xfrm>
            <a:off x="793790" y="4467106"/>
            <a:ext cx="3854172"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2.Logic Layer (Java Backend)</a:t>
            </a:r>
            <a:endParaRPr lang="en-US" sz="2300" dirty="0"/>
          </a:p>
        </p:txBody>
      </p:sp>
      <p:sp>
        <p:nvSpPr>
          <p:cNvPr id="8" name="Text 6"/>
          <p:cNvSpPr/>
          <p:nvPr/>
        </p:nvSpPr>
        <p:spPr>
          <a:xfrm>
            <a:off x="793790" y="5179338"/>
            <a:ext cx="13042821" cy="46112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Classes: </a:t>
            </a:r>
            <a:r>
              <a:rPr lang="en-US" sz="1750" dirty="0">
                <a:solidFill>
                  <a:srgbClr val="272525"/>
                </a:solidFill>
                <a:highlight>
                  <a:srgbClr val="CCEEFF"/>
                </a:highlight>
                <a:latin typeface="Consolas" pitchFamily="34" charset="0"/>
                <a:ea typeface="Consolas" pitchFamily="34" charset="-122"/>
                <a:cs typeface="Consolas" pitchFamily="34" charset="-120"/>
              </a:rPr>
              <a:t>conn.java</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Salary.java</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Update_salary.java</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project.java</a:t>
            </a:r>
            <a:endParaRPr lang="en-US" sz="1750" dirty="0"/>
          </a:p>
        </p:txBody>
      </p:sp>
      <p:sp>
        <p:nvSpPr>
          <p:cNvPr id="9" name="Text 7"/>
          <p:cNvSpPr/>
          <p:nvPr/>
        </p:nvSpPr>
        <p:spPr>
          <a:xfrm>
            <a:off x="793790" y="5719763"/>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Authenticates users, calculates salary, updates data</a:t>
            </a:r>
            <a:endParaRPr lang="en-US" sz="1750" dirty="0"/>
          </a:p>
        </p:txBody>
      </p:sp>
      <p:sp>
        <p:nvSpPr>
          <p:cNvPr id="10" name="Text 8"/>
          <p:cNvSpPr/>
          <p:nvPr/>
        </p:nvSpPr>
        <p:spPr>
          <a:xfrm>
            <a:off x="793790" y="6252567"/>
            <a:ext cx="13042821" cy="46112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Communicates with DB via JDBC (</a:t>
            </a:r>
            <a:r>
              <a:rPr lang="en-US" sz="1750" dirty="0">
                <a:solidFill>
                  <a:srgbClr val="272525"/>
                </a:solidFill>
                <a:highlight>
                  <a:srgbClr val="CCEEFF"/>
                </a:highlight>
                <a:latin typeface="Consolas" pitchFamily="34" charset="0"/>
                <a:ea typeface="Consolas" pitchFamily="34" charset="-122"/>
                <a:cs typeface="Consolas" pitchFamily="34" charset="-120"/>
              </a:rPr>
              <a:t>conn.java</a:t>
            </a:r>
            <a:r>
              <a:rPr lang="en-US" sz="1750" dirty="0">
                <a:solidFill>
                  <a:srgbClr val="272525"/>
                </a:solidFill>
                <a:latin typeface="Inter" pitchFamily="34" charset="0"/>
                <a:ea typeface="Inter" pitchFamily="34" charset="-122"/>
                <a:cs typeface="Inter" pitchFamily="34" charset="-120"/>
              </a:rPr>
              <a:t>)</a:t>
            </a:r>
            <a:endParaRPr lang="en-US" sz="1750" dirty="0"/>
          </a:p>
        </p:txBody>
      </p:sp>
      <p:sp>
        <p:nvSpPr>
          <p:cNvPr id="11" name="Text 9"/>
          <p:cNvSpPr/>
          <p:nvPr/>
        </p:nvSpPr>
        <p:spPr>
          <a:xfrm>
            <a:off x="793790" y="7053858"/>
            <a:ext cx="2977039" cy="372070"/>
          </a:xfrm>
          <a:prstGeom prst="rect">
            <a:avLst/>
          </a:prstGeom>
          <a:noFill/>
          <a:ln/>
        </p:spPr>
        <p:txBody>
          <a:bodyPr wrap="none" lIns="0" tIns="0" rIns="0" bIns="0" rtlCol="0" anchor="t"/>
          <a:lstStyle/>
          <a:p>
            <a:pPr marL="0" indent="0" algn="l">
              <a:lnSpc>
                <a:spcPts val="2900"/>
              </a:lnSpc>
              <a:buNone/>
            </a:pPr>
            <a:endParaRPr lang="en-US" sz="2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422083"/>
            <a:ext cx="3543419" cy="372070"/>
          </a:xfrm>
          <a:prstGeom prst="rect">
            <a:avLst/>
          </a:prstGeom>
          <a:noFill/>
          <a:ln/>
        </p:spPr>
        <p:txBody>
          <a:bodyPr wrap="none" lIns="0" tIns="0" rIns="0" bIns="0" rtlCol="0" anchor="t"/>
          <a:lstStyle/>
          <a:p>
            <a:pPr marL="0" indent="0" algn="l">
              <a:lnSpc>
                <a:spcPts val="2900"/>
              </a:lnSpc>
              <a:buNone/>
            </a:pPr>
            <a:r>
              <a:rPr lang="en-US" sz="2300" b="1" dirty="0">
                <a:solidFill>
                  <a:srgbClr val="000000"/>
                </a:solidFill>
                <a:latin typeface="Petrona Bold" pitchFamily="34" charset="0"/>
                <a:ea typeface="Petrona Bold" pitchFamily="34" charset="-122"/>
                <a:cs typeface="Petrona Bold" pitchFamily="34" charset="-120"/>
              </a:rPr>
              <a:t>3.Database Layer (MySQL)</a:t>
            </a:r>
            <a:endParaRPr lang="en-US" sz="2300" dirty="0"/>
          </a:p>
        </p:txBody>
      </p:sp>
      <p:sp>
        <p:nvSpPr>
          <p:cNvPr id="3" name="Text 1"/>
          <p:cNvSpPr/>
          <p:nvPr/>
        </p:nvSpPr>
        <p:spPr>
          <a:xfrm>
            <a:off x="793790" y="2247781"/>
            <a:ext cx="13042821" cy="46112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Tables: </a:t>
            </a:r>
            <a:r>
              <a:rPr lang="en-US" sz="1750" dirty="0">
                <a:solidFill>
                  <a:srgbClr val="272525"/>
                </a:solidFill>
                <a:highlight>
                  <a:srgbClr val="CCEEFF"/>
                </a:highlight>
                <a:latin typeface="Consolas" pitchFamily="34" charset="0"/>
                <a:ea typeface="Consolas" pitchFamily="34" charset="-122"/>
                <a:cs typeface="Consolas" pitchFamily="34" charset="-120"/>
              </a:rPr>
              <a:t>employees</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attendance</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salary</a:t>
            </a:r>
            <a:r>
              <a:rPr lang="en-US" sz="1750" dirty="0">
                <a:solidFill>
                  <a:srgbClr val="272525"/>
                </a:solidFill>
                <a:latin typeface="Inter" pitchFamily="34" charset="0"/>
                <a:ea typeface="Inter" pitchFamily="34" charset="-122"/>
                <a:cs typeface="Inter" pitchFamily="34" charset="-120"/>
              </a:rPr>
              <a:t>, </a:t>
            </a:r>
            <a:r>
              <a:rPr lang="en-US" sz="1750" dirty="0">
                <a:solidFill>
                  <a:srgbClr val="272525"/>
                </a:solidFill>
                <a:highlight>
                  <a:srgbClr val="CCEEFF"/>
                </a:highlight>
                <a:latin typeface="Consolas" pitchFamily="34" charset="0"/>
                <a:ea typeface="Consolas" pitchFamily="34" charset="-122"/>
                <a:cs typeface="Consolas" pitchFamily="34" charset="-120"/>
              </a:rPr>
              <a:t>login_users</a:t>
            </a:r>
            <a:endParaRPr lang="en-US" sz="1750" dirty="0"/>
          </a:p>
        </p:txBody>
      </p:sp>
      <p:sp>
        <p:nvSpPr>
          <p:cNvPr id="4" name="Text 2"/>
          <p:cNvSpPr/>
          <p:nvPr/>
        </p:nvSpPr>
        <p:spPr>
          <a:xfrm>
            <a:off x="793790" y="2788206"/>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Stores and manages employee, salary &amp; login data</a:t>
            </a:r>
            <a:endParaRPr lang="en-US" sz="1750" dirty="0"/>
          </a:p>
        </p:txBody>
      </p:sp>
      <p:sp>
        <p:nvSpPr>
          <p:cNvPr id="5" name="Text 3"/>
          <p:cNvSpPr/>
          <p:nvPr/>
        </p:nvSpPr>
        <p:spPr>
          <a:xfrm>
            <a:off x="793790" y="3321010"/>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Logic layer performs SQL operations</a:t>
            </a:r>
            <a:endParaRPr lang="en-US" sz="1750" dirty="0"/>
          </a:p>
        </p:txBody>
      </p:sp>
      <p:sp>
        <p:nvSpPr>
          <p:cNvPr id="6" name="Text 4"/>
          <p:cNvSpPr/>
          <p:nvPr/>
        </p:nvSpPr>
        <p:spPr>
          <a:xfrm>
            <a:off x="793790" y="4029670"/>
            <a:ext cx="13042821" cy="453509"/>
          </a:xfrm>
          <a:prstGeom prst="rect">
            <a:avLst/>
          </a:prstGeom>
          <a:noFill/>
          <a:ln/>
        </p:spPr>
        <p:txBody>
          <a:bodyPr wrap="none" lIns="0" tIns="0" rIns="0" bIns="0" rtlCol="0" anchor="t"/>
          <a:lstStyle/>
          <a:p>
            <a:pPr marL="0" indent="0" algn="l">
              <a:lnSpc>
                <a:spcPts val="3550"/>
              </a:lnSpc>
              <a:buNone/>
            </a:pPr>
            <a:endParaRPr lang="en-US" sz="2200" dirty="0"/>
          </a:p>
        </p:txBody>
      </p:sp>
      <p:sp>
        <p:nvSpPr>
          <p:cNvPr id="7" name="Text 5"/>
          <p:cNvSpPr/>
          <p:nvPr/>
        </p:nvSpPr>
        <p:spPr>
          <a:xfrm>
            <a:off x="793790" y="4738330"/>
            <a:ext cx="13042821" cy="907018"/>
          </a:xfrm>
          <a:prstGeom prst="rect">
            <a:avLst/>
          </a:prstGeom>
          <a:noFill/>
          <a:ln/>
        </p:spPr>
        <p:txBody>
          <a:bodyPr wrap="square" lIns="0" tIns="0" rIns="0" bIns="0" rtlCol="0" anchor="t"/>
          <a:lstStyle/>
          <a:p>
            <a:pPr marL="0" indent="0" algn="l">
              <a:lnSpc>
                <a:spcPts val="3550"/>
              </a:lnSpc>
              <a:buNone/>
            </a:pPr>
            <a:r>
              <a:rPr lang="en-US" sz="2200" b="1" dirty="0">
                <a:solidFill>
                  <a:srgbClr val="272525"/>
                </a:solidFill>
                <a:latin typeface="Inter" pitchFamily="34" charset="0"/>
                <a:ea typeface="Inter" pitchFamily="34" charset="-122"/>
                <a:cs typeface="Inter" pitchFamily="34" charset="-120"/>
              </a:rPr>
              <a:t>System Flow Example</a:t>
            </a:r>
            <a:r>
              <a:rPr lang="en-US" sz="2200" dirty="0">
                <a:solidFill>
                  <a:srgbClr val="272525"/>
                </a:solidFill>
                <a:latin typeface="Inter" pitchFamily="34" charset="0"/>
                <a:ea typeface="Inter" pitchFamily="34" charset="-122"/>
                <a:cs typeface="Inter" pitchFamily="34" charset="-120"/>
              </a:rPr>
              <a:t>
Login → Add Employee → Mark Attendance → Generate Slip → Update Salary</a:t>
            </a:r>
            <a:endParaRPr lang="en-US" sz="2200" dirty="0"/>
          </a:p>
        </p:txBody>
      </p:sp>
      <p:sp>
        <p:nvSpPr>
          <p:cNvPr id="8" name="Text 6"/>
          <p:cNvSpPr/>
          <p:nvPr/>
        </p:nvSpPr>
        <p:spPr>
          <a:xfrm>
            <a:off x="793790" y="5900499"/>
            <a:ext cx="13042821" cy="907018"/>
          </a:xfrm>
          <a:prstGeom prst="rect">
            <a:avLst/>
          </a:prstGeom>
          <a:noFill/>
          <a:ln/>
        </p:spPr>
        <p:txBody>
          <a:bodyPr wrap="square" lIns="0" tIns="0" rIns="0" bIns="0" rtlCol="0" anchor="t"/>
          <a:lstStyle/>
          <a:p>
            <a:pPr marL="0" indent="0" algn="l">
              <a:lnSpc>
                <a:spcPts val="3550"/>
              </a:lnSpc>
              <a:buNone/>
            </a:pPr>
            <a:r>
              <a:rPr lang="en-US" sz="2200" b="1" dirty="0">
                <a:solidFill>
                  <a:srgbClr val="272525"/>
                </a:solidFill>
                <a:latin typeface="Inter" pitchFamily="34" charset="0"/>
                <a:ea typeface="Inter" pitchFamily="34" charset="-122"/>
                <a:cs typeface="Inter" pitchFamily="34" charset="-120"/>
              </a:rPr>
              <a:t>Benefits</a:t>
            </a:r>
            <a:r>
              <a:rPr lang="en-US" sz="2200" dirty="0">
                <a:solidFill>
                  <a:srgbClr val="272525"/>
                </a:solidFill>
                <a:latin typeface="Inter" pitchFamily="34" charset="0"/>
                <a:ea typeface="Inter" pitchFamily="34" charset="-122"/>
                <a:cs typeface="Inter" pitchFamily="34" charset="-120"/>
              </a:rPr>
              <a:t>
Separation of concerns | Scalable | Easy maintenance</a:t>
            </a:r>
            <a:endParaRPr lang="en-US" sz="2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32115" y="575548"/>
            <a:ext cx="5491520" cy="686395"/>
          </a:xfrm>
          <a:prstGeom prst="rect">
            <a:avLst/>
          </a:prstGeom>
          <a:noFill/>
          <a:ln/>
        </p:spPr>
        <p:txBody>
          <a:bodyPr wrap="none" lIns="0" tIns="0" rIns="0" bIns="0" rtlCol="0" anchor="t"/>
          <a:lstStyle/>
          <a:p>
            <a:pPr marL="0" indent="0" algn="l">
              <a:lnSpc>
                <a:spcPts val="5400"/>
              </a:lnSpc>
              <a:buNone/>
            </a:pPr>
            <a:r>
              <a:rPr lang="en-US" sz="4300" b="1" dirty="0">
                <a:solidFill>
                  <a:srgbClr val="000000"/>
                </a:solidFill>
                <a:latin typeface="Petrona Bold" pitchFamily="34" charset="0"/>
                <a:ea typeface="Petrona Bold" pitchFamily="34" charset="-122"/>
                <a:cs typeface="Petrona Bold" pitchFamily="34" charset="-120"/>
              </a:rPr>
              <a:t>Java Concepts used -</a:t>
            </a:r>
            <a:endParaRPr lang="en-US" sz="4300" dirty="0"/>
          </a:p>
        </p:txBody>
      </p:sp>
      <p:sp>
        <p:nvSpPr>
          <p:cNvPr id="3" name="Text 1"/>
          <p:cNvSpPr/>
          <p:nvPr/>
        </p:nvSpPr>
        <p:spPr>
          <a:xfrm>
            <a:off x="732115" y="1575673"/>
            <a:ext cx="4656415" cy="343138"/>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Petrona Bold" pitchFamily="34" charset="0"/>
                <a:ea typeface="Petrona Bold" pitchFamily="34" charset="-122"/>
                <a:cs typeface="Petrona Bold" pitchFamily="34" charset="-120"/>
              </a:rPr>
              <a:t>1. OOP Principles Classes &amp; Objects –</a:t>
            </a:r>
            <a:endParaRPr lang="en-US" sz="2150" dirty="0"/>
          </a:p>
        </p:txBody>
      </p:sp>
      <p:sp>
        <p:nvSpPr>
          <p:cNvPr id="4" name="Text 2"/>
          <p:cNvSpPr/>
          <p:nvPr/>
        </p:nvSpPr>
        <p:spPr>
          <a:xfrm>
            <a:off x="732115" y="2232541"/>
            <a:ext cx="13166169" cy="1254800"/>
          </a:xfrm>
          <a:prstGeom prst="rect">
            <a:avLst/>
          </a:prstGeom>
          <a:noFill/>
          <a:ln/>
        </p:spPr>
        <p:txBody>
          <a:bodyPr wrap="square" lIns="0" tIns="0" rIns="0" bIns="0" rtlCol="0" anchor="t"/>
          <a:lstStyle/>
          <a:p>
            <a:pPr marL="0" indent="0" algn="l">
              <a:lnSpc>
                <a:spcPts val="3250"/>
              </a:lnSpc>
              <a:buNone/>
            </a:pPr>
            <a:r>
              <a:rPr lang="en-US" sz="2050" dirty="0">
                <a:solidFill>
                  <a:srgbClr val="272525"/>
                </a:solidFill>
                <a:latin typeface="Inter" pitchFamily="34" charset="0"/>
                <a:ea typeface="Inter" pitchFamily="34" charset="-122"/>
                <a:cs typeface="Inter" pitchFamily="34" charset="-120"/>
              </a:rPr>
              <a:t>     Each java models real-world entities (e.g., Employee, Salary) Encapsulation – Private fields with public getters/setters Inheritance – Reusable base/helper classes (if any) Polymorphism – Overloading/overriding in forms or logic</a:t>
            </a:r>
            <a:endParaRPr lang="en-US" sz="2050" dirty="0"/>
          </a:p>
        </p:txBody>
      </p:sp>
      <p:sp>
        <p:nvSpPr>
          <p:cNvPr id="5" name="Text 3"/>
          <p:cNvSpPr/>
          <p:nvPr/>
        </p:nvSpPr>
        <p:spPr>
          <a:xfrm>
            <a:off x="732115" y="3801070"/>
            <a:ext cx="4096345" cy="343138"/>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Petrona Bold" pitchFamily="34" charset="0"/>
                <a:ea typeface="Petrona Bold" pitchFamily="34" charset="-122"/>
                <a:cs typeface="Petrona Bold" pitchFamily="34" charset="-120"/>
              </a:rPr>
              <a:t>2. Java Swing (GUI) UI built with: </a:t>
            </a:r>
            <a:endParaRPr lang="en-US" sz="2150" dirty="0"/>
          </a:p>
        </p:txBody>
      </p:sp>
      <p:sp>
        <p:nvSpPr>
          <p:cNvPr id="6" name="Text 4"/>
          <p:cNvSpPr/>
          <p:nvPr/>
        </p:nvSpPr>
        <p:spPr>
          <a:xfrm>
            <a:off x="732115" y="4457938"/>
            <a:ext cx="13166169" cy="418267"/>
          </a:xfrm>
          <a:prstGeom prst="rect">
            <a:avLst/>
          </a:prstGeom>
          <a:noFill/>
          <a:ln/>
        </p:spPr>
        <p:txBody>
          <a:bodyPr wrap="none" lIns="0" tIns="0" rIns="0" bIns="0" rtlCol="0" anchor="t"/>
          <a:lstStyle/>
          <a:p>
            <a:pPr marL="0" indent="0" algn="l">
              <a:lnSpc>
                <a:spcPts val="3250"/>
              </a:lnSpc>
              <a:buNone/>
            </a:pPr>
            <a:r>
              <a:rPr lang="en-US" sz="2050" dirty="0">
                <a:solidFill>
                  <a:srgbClr val="272525"/>
                </a:solidFill>
                <a:latin typeface="Inter" pitchFamily="34" charset="0"/>
                <a:ea typeface="Inter" pitchFamily="34" charset="-122"/>
                <a:cs typeface="Inter" pitchFamily="34" charset="-120"/>
              </a:rPr>
              <a:t>    JFrame, JPanel, JButton, JLabel, etc. Event Handling via ActionListener, MouseListener</a:t>
            </a:r>
            <a:endParaRPr lang="en-US" sz="2050" dirty="0"/>
          </a:p>
        </p:txBody>
      </p:sp>
      <p:sp>
        <p:nvSpPr>
          <p:cNvPr id="7" name="Text 5"/>
          <p:cNvSpPr/>
          <p:nvPr/>
        </p:nvSpPr>
        <p:spPr>
          <a:xfrm>
            <a:off x="732115" y="5189934"/>
            <a:ext cx="5173742" cy="343138"/>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Petrona Bold" pitchFamily="34" charset="0"/>
                <a:ea typeface="Petrona Bold" pitchFamily="34" charset="-122"/>
                <a:cs typeface="Petrona Bold" pitchFamily="34" charset="-120"/>
              </a:rPr>
              <a:t>3.JDBC (Database Access) conn.java uses: </a:t>
            </a:r>
            <a:endParaRPr lang="en-US" sz="2150" dirty="0"/>
          </a:p>
        </p:txBody>
      </p:sp>
      <p:sp>
        <p:nvSpPr>
          <p:cNvPr id="8" name="Text 6"/>
          <p:cNvSpPr/>
          <p:nvPr/>
        </p:nvSpPr>
        <p:spPr>
          <a:xfrm>
            <a:off x="732115" y="5846802"/>
            <a:ext cx="13166169" cy="418267"/>
          </a:xfrm>
          <a:prstGeom prst="rect">
            <a:avLst/>
          </a:prstGeom>
          <a:noFill/>
          <a:ln/>
        </p:spPr>
        <p:txBody>
          <a:bodyPr wrap="none" lIns="0" tIns="0" rIns="0" bIns="0" rtlCol="0" anchor="t"/>
          <a:lstStyle/>
          <a:p>
            <a:pPr marL="0" indent="0" algn="l">
              <a:lnSpc>
                <a:spcPts val="3250"/>
              </a:lnSpc>
              <a:buNone/>
            </a:pPr>
            <a:r>
              <a:rPr lang="en-US" sz="2050" dirty="0">
                <a:solidFill>
                  <a:srgbClr val="272525"/>
                </a:solidFill>
                <a:latin typeface="Inter" pitchFamily="34" charset="0"/>
                <a:ea typeface="Inter" pitchFamily="34" charset="-122"/>
                <a:cs typeface="Inter" pitchFamily="34" charset="-120"/>
              </a:rPr>
              <a:t>      DriverManager, Connection, Statement, ResultSet Handles all CRUD operations with MySQL</a:t>
            </a:r>
            <a:endParaRPr lang="en-US" sz="2050" dirty="0"/>
          </a:p>
        </p:txBody>
      </p:sp>
      <p:sp>
        <p:nvSpPr>
          <p:cNvPr id="9" name="Text 7"/>
          <p:cNvSpPr/>
          <p:nvPr/>
        </p:nvSpPr>
        <p:spPr>
          <a:xfrm>
            <a:off x="732115" y="6578798"/>
            <a:ext cx="2745700" cy="343138"/>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Petrona Bold" pitchFamily="34" charset="0"/>
                <a:ea typeface="Petrona Bold" pitchFamily="34" charset="-122"/>
                <a:cs typeface="Petrona Bold" pitchFamily="34" charset="-120"/>
              </a:rPr>
              <a:t>4.Exception Handling</a:t>
            </a:r>
            <a:endParaRPr lang="en-US" sz="2150" dirty="0"/>
          </a:p>
        </p:txBody>
      </p:sp>
      <p:sp>
        <p:nvSpPr>
          <p:cNvPr id="10" name="Text 8"/>
          <p:cNvSpPr/>
          <p:nvPr/>
        </p:nvSpPr>
        <p:spPr>
          <a:xfrm>
            <a:off x="732115" y="7235666"/>
            <a:ext cx="13166169" cy="418267"/>
          </a:xfrm>
          <a:prstGeom prst="rect">
            <a:avLst/>
          </a:prstGeom>
          <a:noFill/>
          <a:ln/>
        </p:spPr>
        <p:txBody>
          <a:bodyPr wrap="none" lIns="0" tIns="0" rIns="0" bIns="0" rtlCol="0" anchor="t"/>
          <a:lstStyle/>
          <a:p>
            <a:pPr marL="0" indent="0" algn="l">
              <a:lnSpc>
                <a:spcPts val="3250"/>
              </a:lnSpc>
              <a:buNone/>
            </a:pPr>
            <a:r>
              <a:rPr lang="en-US" sz="2050" dirty="0">
                <a:solidFill>
                  <a:srgbClr val="272525"/>
                </a:solidFill>
                <a:latin typeface="Inter" pitchFamily="34" charset="0"/>
                <a:ea typeface="Inter" pitchFamily="34" charset="-122"/>
                <a:cs typeface="Inter" pitchFamily="34" charset="-120"/>
              </a:rPr>
              <a:t>   For DB errors, input validation, nulls, etc. Uses: try, catch, finally, throw, throws</a:t>
            </a:r>
            <a:endParaRPr lang="en-US" sz="20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707481"/>
            <a:ext cx="5954197" cy="744260"/>
          </a:xfrm>
          <a:prstGeom prst="rect">
            <a:avLst/>
          </a:prstGeom>
          <a:noFill/>
          <a:ln/>
        </p:spPr>
        <p:txBody>
          <a:bodyPr wrap="none" lIns="0" tIns="0" rIns="0" bIns="0" rtlCol="0" anchor="t"/>
          <a:lstStyle/>
          <a:p>
            <a:pPr marL="0" indent="0" algn="l">
              <a:lnSpc>
                <a:spcPts val="5850"/>
              </a:lnSpc>
              <a:buNone/>
            </a:pPr>
            <a:r>
              <a:rPr lang="en-US" sz="4650" b="1" dirty="0">
                <a:solidFill>
                  <a:srgbClr val="000000"/>
                </a:solidFill>
                <a:latin typeface="Petrona Bold" pitchFamily="34" charset="0"/>
                <a:ea typeface="Petrona Bold" pitchFamily="34" charset="-122"/>
                <a:cs typeface="Petrona Bold" pitchFamily="34" charset="-120"/>
              </a:rPr>
              <a:t>                              </a:t>
            </a:r>
            <a:endParaRPr lang="en-US" sz="4650" dirty="0"/>
          </a:p>
        </p:txBody>
      </p:sp>
      <p:sp>
        <p:nvSpPr>
          <p:cNvPr id="3" name="Text 1"/>
          <p:cNvSpPr/>
          <p:nvPr/>
        </p:nvSpPr>
        <p:spPr>
          <a:xfrm>
            <a:off x="793790" y="3791903"/>
            <a:ext cx="8216741" cy="1027033"/>
          </a:xfrm>
          <a:prstGeom prst="rect">
            <a:avLst/>
          </a:prstGeom>
          <a:noFill/>
          <a:ln/>
        </p:spPr>
        <p:txBody>
          <a:bodyPr wrap="none" lIns="0" tIns="0" rIns="0" bIns="0" rtlCol="0" anchor="t"/>
          <a:lstStyle/>
          <a:p>
            <a:pPr marL="0" indent="0" algn="l">
              <a:lnSpc>
                <a:spcPts val="8050"/>
              </a:lnSpc>
              <a:buNone/>
            </a:pPr>
            <a:r>
              <a:rPr lang="en-US" sz="6450" b="1" dirty="0">
                <a:solidFill>
                  <a:srgbClr val="000000"/>
                </a:solidFill>
                <a:latin typeface="Petrona Bold" pitchFamily="34" charset="0"/>
                <a:ea typeface="Petrona Bold" pitchFamily="34" charset="-122"/>
                <a:cs typeface="Petrona Bold" pitchFamily="34" charset="-120"/>
              </a:rPr>
              <a:t>                   </a:t>
            </a:r>
            <a:endParaRPr lang="en-US" sz="6450" dirty="0"/>
          </a:p>
        </p:txBody>
      </p:sp>
      <p:sp>
        <p:nvSpPr>
          <p:cNvPr id="4" name="Text 2"/>
          <p:cNvSpPr/>
          <p:nvPr/>
        </p:nvSpPr>
        <p:spPr>
          <a:xfrm>
            <a:off x="793790" y="5159097"/>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 y="0"/>
            <a:ext cx="1476756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551</Words>
  <Application>Microsoft Office PowerPoint</Application>
  <PresentationFormat>Custom</PresentationFormat>
  <Paragraphs>59</Paragraphs>
  <Slides>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Inter</vt:lpstr>
      <vt:lpstr>Times New Roman</vt:lpstr>
      <vt:lpstr>Calibri</vt:lpstr>
      <vt:lpstr>Consolas</vt:lpstr>
      <vt:lpstr>Petrona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Lenovo</cp:lastModifiedBy>
  <cp:revision>3</cp:revision>
  <dcterms:created xsi:type="dcterms:W3CDTF">2025-05-13T07:27:46Z</dcterms:created>
  <dcterms:modified xsi:type="dcterms:W3CDTF">2025-05-13T09:43:16Z</dcterms:modified>
</cp:coreProperties>
</file>